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98" r:id="rId3"/>
    <p:sldId id="299" r:id="rId4"/>
    <p:sldId id="300" r:id="rId5"/>
    <p:sldId id="452" r:id="rId6"/>
    <p:sldId id="2145705489" r:id="rId7"/>
    <p:sldId id="2145705490" r:id="rId8"/>
    <p:sldId id="2145705491" r:id="rId9"/>
    <p:sldId id="2145705492" r:id="rId10"/>
    <p:sldId id="297" r:id="rId11"/>
    <p:sldId id="287" r:id="rId12"/>
    <p:sldId id="263" r:id="rId13"/>
    <p:sldId id="264" r:id="rId14"/>
    <p:sldId id="265" r:id="rId15"/>
    <p:sldId id="266" r:id="rId16"/>
    <p:sldId id="283" r:id="rId17"/>
    <p:sldId id="279" r:id="rId18"/>
    <p:sldId id="282" r:id="rId19"/>
    <p:sldId id="281" r:id="rId20"/>
    <p:sldId id="280" r:id="rId21"/>
    <p:sldId id="296" r:id="rId22"/>
    <p:sldId id="301" r:id="rId23"/>
    <p:sldId id="303" r:id="rId24"/>
    <p:sldId id="304" r:id="rId25"/>
    <p:sldId id="305" r:id="rId26"/>
    <p:sldId id="306" r:id="rId27"/>
    <p:sldId id="307" r:id="rId28"/>
    <p:sldId id="291" r:id="rId29"/>
    <p:sldId id="269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C28A28C-4C6A-46EA-90C0-4EE0B89CC5C7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40559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1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8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8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139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6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9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7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2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2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8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0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torneygeneral.gov/wp-content/uploads/2021/12/Exhibit-E-Final-Distributor-Settlement-Agreement-8-11-21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torneygeneral.gov/wp-content/uploads/2021/12/Exhibit-E-Final-Distributor-Settlement-Agreement-8-11-21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torneygeneral.gov/wp-content/uploads/2021/12/Exhibit-E-Final-Distributor-Settlement-Agreement-8-11-21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torneygeneral.gov/wp-content/uploads/2021/12/Exhibit-E-Final-Distributor-Settlement-Agreement-8-11-21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icounties.org/opioid-settlement-resource-center/" TargetMode="External"/><Relationship Id="rId2" Type="http://schemas.openxmlformats.org/officeDocument/2006/relationships/hyperlink" Target="https://nationalopioidsettlement.com/wp-content/uploads/2022/01/Michigan-State-Subdivision-Agreement-1.5.22-with-Signature-and-Exhibit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icounties.org/opioid-settlement-resource-cente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tionalopioidabatementtrust.com/Docs/NOAT%20II%20Trust%20Distribution%20Procedures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icounties.org/opioid-settlement-resource-cente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4877A-808D-7ECE-8EED-28A548697B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144115"/>
            <a:ext cx="7538065" cy="3162300"/>
          </a:xfrm>
        </p:spPr>
        <p:txBody>
          <a:bodyPr>
            <a:normAutofit fontScale="90000"/>
          </a:bodyPr>
          <a:lstStyle/>
          <a:p>
            <a:r>
              <a:rPr lang="en-US" dirty="0"/>
              <a:t>Michigan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County  Opioid Settlement Funds PowerPoint Template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2B11E4A-FE89-820D-E17F-F6757097DB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7281" y="4481945"/>
            <a:ext cx="2091301" cy="209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30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2BEE7-CF07-B454-7033-1A59B5E81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 Settlement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EE6E4-CDBA-B27B-BDDE-B63D79955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Outline details specific to county sign-on, litigation, etc.</a:t>
            </a:r>
          </a:p>
        </p:txBody>
      </p:sp>
    </p:spTree>
    <p:extLst>
      <p:ext uri="{BB962C8B-B14F-4D97-AF65-F5344CB8AC3E}">
        <p14:creationId xmlns:p14="http://schemas.microsoft.com/office/powerpoint/2010/main" val="367700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69098-80E8-ABC2-8E23-70D6B43B9C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Strategies for Spending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1E76A7-394B-9317-9866-5D81499D71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90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61D9F-D944-DB42-430C-184CC173F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Exhibit E Overview – Core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B526C-CC1C-A7D6-DD96-C220B984D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40835"/>
            <a:ext cx="8595360" cy="4351337"/>
          </a:xfrm>
        </p:spPr>
        <p:txBody>
          <a:bodyPr/>
          <a:lstStyle/>
          <a:p>
            <a:r>
              <a:rPr lang="en-US" sz="2000" dirty="0"/>
              <a:t>Settlements outline specific strategies for utilization of funds, including:</a:t>
            </a:r>
          </a:p>
          <a:p>
            <a:pPr lvl="1"/>
            <a:r>
              <a:rPr lang="en-US" sz="1800" dirty="0"/>
              <a:t>Core Strategies:</a:t>
            </a:r>
          </a:p>
          <a:p>
            <a:pPr lvl="2"/>
            <a:r>
              <a:rPr lang="en-US" sz="1600" dirty="0"/>
              <a:t>Naloxone or other FDA-approved drug to reverse opioid overdoses</a:t>
            </a:r>
          </a:p>
          <a:p>
            <a:pPr lvl="2"/>
            <a:r>
              <a:rPr lang="en-US" sz="1600" dirty="0"/>
              <a:t>Medication-assisted Treatment (MAT) distribution and other opioid-related treatment</a:t>
            </a:r>
          </a:p>
          <a:p>
            <a:pPr lvl="2"/>
            <a:r>
              <a:rPr lang="en-US" sz="1600" dirty="0"/>
              <a:t>Address needs of pregnant and postpartum women</a:t>
            </a:r>
          </a:p>
          <a:p>
            <a:pPr lvl="2"/>
            <a:r>
              <a:rPr lang="en-US" sz="1600" dirty="0"/>
              <a:t>Expanding treatment for Neonatal Abstinence Syndrome (NAS)</a:t>
            </a:r>
          </a:p>
          <a:p>
            <a:pPr lvl="2"/>
            <a:r>
              <a:rPr lang="en-US" sz="1600" dirty="0"/>
              <a:t>Expansion of warm hand-off programs and recovery services</a:t>
            </a:r>
          </a:p>
          <a:p>
            <a:pPr lvl="2"/>
            <a:r>
              <a:rPr lang="en-US" sz="1600" dirty="0"/>
              <a:t>Treatment for incarcerated population</a:t>
            </a:r>
          </a:p>
          <a:p>
            <a:pPr lvl="2"/>
            <a:r>
              <a:rPr lang="en-US" sz="1600" dirty="0"/>
              <a:t>Prevention programs</a:t>
            </a:r>
          </a:p>
          <a:p>
            <a:pPr lvl="2"/>
            <a:r>
              <a:rPr lang="en-US" sz="1600" dirty="0"/>
              <a:t>Expanding syringe service programs</a:t>
            </a:r>
          </a:p>
          <a:p>
            <a:pPr lvl="2"/>
            <a:r>
              <a:rPr lang="en-US" sz="1600" dirty="0"/>
              <a:t>Evidence-based data collection and research analyzing the effectiveness of the abatement strategies within the state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75F4D2-41B7-4D8A-5B9B-66CA940EA2E1}"/>
              </a:ext>
            </a:extLst>
          </p:cNvPr>
          <p:cNvSpPr txBox="1"/>
          <p:nvPr/>
        </p:nvSpPr>
        <p:spPr>
          <a:xfrm>
            <a:off x="295422" y="6428935"/>
            <a:ext cx="5528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2"/>
              </a:rPr>
              <a:t>Exhibit E (Attorney General)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2080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61D9F-D944-DB42-430C-184CC173F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Exhibit E Overview – Approved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B526C-CC1C-A7D6-DD96-C220B984D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34885"/>
            <a:ext cx="8595360" cy="4351337"/>
          </a:xfrm>
        </p:spPr>
        <p:txBody>
          <a:bodyPr/>
          <a:lstStyle/>
          <a:p>
            <a:pPr lvl="1"/>
            <a:r>
              <a:rPr lang="en-US" sz="2000" dirty="0"/>
              <a:t>Approved Uses – Treatment:</a:t>
            </a:r>
          </a:p>
          <a:p>
            <a:pPr lvl="2"/>
            <a:r>
              <a:rPr lang="en-US" sz="1800" dirty="0"/>
              <a:t>Treat Opioid Use Disorder (OUD)</a:t>
            </a:r>
          </a:p>
          <a:p>
            <a:pPr lvl="2"/>
            <a:r>
              <a:rPr lang="en-US" sz="1800" dirty="0"/>
              <a:t>Support people in treatment and recovery</a:t>
            </a:r>
          </a:p>
          <a:p>
            <a:pPr lvl="2"/>
            <a:r>
              <a:rPr lang="en-US" sz="1800" dirty="0"/>
              <a:t>Connect people who need help to the help they need (connections to care)</a:t>
            </a:r>
          </a:p>
          <a:p>
            <a:pPr lvl="2"/>
            <a:r>
              <a:rPr lang="en-US" sz="1800" dirty="0"/>
              <a:t>Address the needs of criminal justice-involved persons</a:t>
            </a:r>
          </a:p>
          <a:p>
            <a:pPr lvl="2"/>
            <a:r>
              <a:rPr lang="en-US" sz="1800" dirty="0"/>
              <a:t>Address the needs of pregnant or parenting women and their families, including babies with NAS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AAB126-2536-172A-DFC8-CF4CB4704534}"/>
              </a:ext>
            </a:extLst>
          </p:cNvPr>
          <p:cNvSpPr txBox="1"/>
          <p:nvPr/>
        </p:nvSpPr>
        <p:spPr>
          <a:xfrm>
            <a:off x="295422" y="6428935"/>
            <a:ext cx="5528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2"/>
              </a:rPr>
              <a:t>Exhibit E (Attorney General)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4150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61D9F-D944-DB42-430C-184CC173F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Exhibit E Overview – Approved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B526C-CC1C-A7D6-DD96-C220B984D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34886"/>
            <a:ext cx="8595360" cy="4351337"/>
          </a:xfrm>
        </p:spPr>
        <p:txBody>
          <a:bodyPr/>
          <a:lstStyle/>
          <a:p>
            <a:pPr lvl="1"/>
            <a:r>
              <a:rPr lang="en-US" sz="2000" dirty="0"/>
              <a:t>Approved Uses – Prevention:</a:t>
            </a:r>
          </a:p>
          <a:p>
            <a:pPr lvl="2"/>
            <a:r>
              <a:rPr lang="en-US" sz="1800" dirty="0"/>
              <a:t>Prevent over-prescribing and ensure appropriate prescribing and dispensing of opioids</a:t>
            </a:r>
          </a:p>
          <a:p>
            <a:pPr lvl="2"/>
            <a:r>
              <a:rPr lang="en-US" sz="1800" dirty="0"/>
              <a:t>Prevent misuse of opioids</a:t>
            </a:r>
          </a:p>
          <a:p>
            <a:pPr lvl="2"/>
            <a:r>
              <a:rPr lang="en-US" sz="1800" dirty="0"/>
              <a:t>Prevent overdose deaths and other harms (harm reduction)</a:t>
            </a:r>
          </a:p>
          <a:p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6BE761-8CAB-C2EC-751B-A355C6A1755A}"/>
              </a:ext>
            </a:extLst>
          </p:cNvPr>
          <p:cNvSpPr txBox="1"/>
          <p:nvPr/>
        </p:nvSpPr>
        <p:spPr>
          <a:xfrm>
            <a:off x="295422" y="6428935"/>
            <a:ext cx="55286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hlinkClick r:id="rId2"/>
              </a:rPr>
              <a:t>Exhibit E (Attorney General)</a:t>
            </a:r>
            <a:r>
              <a:rPr lang="en-US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6736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61D9F-D944-DB42-430C-184CC173F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Exhibit E Overview – Approved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B526C-CC1C-A7D6-DD96-C220B984D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48138"/>
            <a:ext cx="8595360" cy="4351337"/>
          </a:xfrm>
        </p:spPr>
        <p:txBody>
          <a:bodyPr/>
          <a:lstStyle/>
          <a:p>
            <a:pPr lvl="1"/>
            <a:r>
              <a:rPr lang="en-US" sz="2000" dirty="0"/>
              <a:t>Approved Uses – Other Strategies:</a:t>
            </a:r>
          </a:p>
          <a:p>
            <a:pPr lvl="2"/>
            <a:r>
              <a:rPr lang="en-US" sz="1800" dirty="0"/>
              <a:t>Support first responders</a:t>
            </a:r>
          </a:p>
          <a:p>
            <a:pPr lvl="2"/>
            <a:r>
              <a:rPr lang="en-US" sz="1800" dirty="0"/>
              <a:t>Leadership, planning and coordination</a:t>
            </a:r>
          </a:p>
          <a:p>
            <a:pPr lvl="2"/>
            <a:r>
              <a:rPr lang="en-US" sz="1800" dirty="0"/>
              <a:t>Training</a:t>
            </a:r>
          </a:p>
          <a:p>
            <a:pPr lvl="2"/>
            <a:r>
              <a:rPr lang="en-US" sz="1800" dirty="0"/>
              <a:t>Research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5EAFD3-6339-70DF-1FEF-432770FD7EC6}"/>
              </a:ext>
            </a:extLst>
          </p:cNvPr>
          <p:cNvSpPr txBox="1"/>
          <p:nvPr/>
        </p:nvSpPr>
        <p:spPr>
          <a:xfrm>
            <a:off x="295422" y="6428935"/>
            <a:ext cx="5528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2"/>
              </a:rPr>
              <a:t>Exhibit E (Attorney General)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4879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B38EE-42D3-6D76-284A-42B68BE20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Steps for Spending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F2347A-CCD5-4543-238B-0B6D1C5F9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47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7FF8E-817A-23E0-B54F-673B4BEE3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A4A57-4440-AEEB-886D-56130A358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Explain stakeholder engagement process or planning process</a:t>
            </a:r>
          </a:p>
          <a:p>
            <a:pPr marL="617220" lvl="1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FF0000"/>
                </a:solidFill>
                <a:ea typeface="Arial" panose="020B0604020202020204" pitchFamily="34" charset="0"/>
              </a:rPr>
              <a:t>Outline equity considerations</a:t>
            </a:r>
          </a:p>
          <a:p>
            <a:pPr marL="617220" lvl="1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Outline in</a:t>
            </a:r>
            <a:r>
              <a:rPr lang="en-US" dirty="0">
                <a:solidFill>
                  <a:srgbClr val="FF0000"/>
                </a:solidFill>
                <a:ea typeface="Arial" panose="020B0604020202020204" pitchFamily="34" charset="0"/>
              </a:rPr>
              <a:t>clusion of those with lived experience with substance use disorder or people who use drugs</a:t>
            </a:r>
            <a:endParaRPr lang="en-US" dirty="0">
              <a:solidFill>
                <a:srgbClr val="FF0000"/>
              </a:solidFill>
              <a:effectLst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108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7FF8E-817A-23E0-B54F-673B4BEE3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Data &amp;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A4A57-4440-AEEB-886D-56130A358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FF0000"/>
                </a:solidFill>
                <a:ea typeface="Arial" panose="020B0604020202020204" pitchFamily="34" charset="0"/>
              </a:rPr>
              <a:t>Outline the information gathered to aid in decision-making</a:t>
            </a:r>
          </a:p>
          <a:p>
            <a:pPr marL="617220" lvl="1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Strategic plans</a:t>
            </a:r>
          </a:p>
          <a:p>
            <a:pPr marL="617220" lvl="1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FF0000"/>
                </a:solidFill>
                <a:ea typeface="Arial" panose="020B0604020202020204" pitchFamily="34" charset="0"/>
              </a:rPr>
              <a:t>Landscape analyses</a:t>
            </a:r>
          </a:p>
          <a:p>
            <a:pPr marL="617220" lvl="1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Action plans</a:t>
            </a:r>
          </a:p>
          <a:p>
            <a:pPr marL="617220" lvl="1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Etc.</a:t>
            </a:r>
            <a:endParaRPr lang="en-US" dirty="0">
              <a:solidFill>
                <a:srgbClr val="FF0000"/>
              </a:solidFill>
              <a:ea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FF0000"/>
                </a:solidFill>
                <a:ea typeface="Arial" panose="020B0604020202020204" pitchFamily="34" charset="0"/>
              </a:rPr>
              <a:t>Explain data utilized to aid in decision-making</a:t>
            </a:r>
          </a:p>
          <a:p>
            <a:pPr marL="617220" lvl="1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Outline any equity considerations in data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dirty="0">
              <a:solidFill>
                <a:srgbClr val="FF0000"/>
              </a:solidFill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160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7FF8E-817A-23E0-B54F-673B4BEE3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A4A57-4440-AEEB-886D-56130A358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Explain process for </a:t>
            </a:r>
            <a:r>
              <a:rPr lang="en-US" dirty="0">
                <a:solidFill>
                  <a:srgbClr val="FF0000"/>
                </a:solidFill>
                <a:ea typeface="Arial" panose="020B0604020202020204" pitchFamily="34" charset="0"/>
              </a:rPr>
              <a:t>choosing where to start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Explain </a:t>
            </a:r>
            <a:r>
              <a:rPr lang="en-US" dirty="0">
                <a:solidFill>
                  <a:srgbClr val="FF0000"/>
                </a:solidFill>
                <a:ea typeface="Arial" panose="020B0604020202020204" pitchFamily="34" charset="0"/>
              </a:rPr>
              <a:t>process for </a:t>
            </a:r>
            <a:r>
              <a:rPr lang="en-US" sz="1800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decision-making</a:t>
            </a:r>
          </a:p>
        </p:txBody>
      </p:sp>
    </p:spTree>
    <p:extLst>
      <p:ext uri="{BB962C8B-B14F-4D97-AF65-F5344CB8AC3E}">
        <p14:creationId xmlns:p14="http://schemas.microsoft.com/office/powerpoint/2010/main" val="2912192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69098-80E8-ABC2-8E23-70D6B43B9C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Scope of Substance 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1E76A7-394B-9317-9866-5D81499D71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22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7FF8E-817A-23E0-B54F-673B4BEE3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&amp; Accountability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A4A57-4440-AEEB-886D-56130A358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Explain process for transparency and accountability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Explain what types of annual reporting or publicly-available data/dashboards/reports/briefs that will be completed and made available Explain how effectiveness of funding will be captured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6992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D5974-2D39-5562-001F-7890DF18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 Spending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1A4D1-E168-3329-D26C-BC90BE6FA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Add in overview of spending plan</a:t>
            </a:r>
          </a:p>
        </p:txBody>
      </p:sp>
    </p:spTree>
    <p:extLst>
      <p:ext uri="{BB962C8B-B14F-4D97-AF65-F5344CB8AC3E}">
        <p14:creationId xmlns:p14="http://schemas.microsoft.com/office/powerpoint/2010/main" val="16734218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D5974-2D39-5562-001F-7890DF18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1A4D1-E168-3329-D26C-BC90BE6FA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State activity/strategy being funded</a:t>
            </a:r>
          </a:p>
          <a:p>
            <a:r>
              <a:rPr lang="en-US" dirty="0">
                <a:solidFill>
                  <a:srgbClr val="FF0000"/>
                </a:solidFill>
              </a:rPr>
              <a:t>Outline the proposed impact or goal of the funding</a:t>
            </a:r>
          </a:p>
          <a:p>
            <a:r>
              <a:rPr lang="en-US" dirty="0">
                <a:solidFill>
                  <a:srgbClr val="FF0000"/>
                </a:solidFill>
              </a:rPr>
              <a:t>Outline the target audience of the activity/strategy</a:t>
            </a:r>
          </a:p>
          <a:p>
            <a:r>
              <a:rPr lang="en-US" dirty="0">
                <a:solidFill>
                  <a:srgbClr val="FF0000"/>
                </a:solidFill>
              </a:rPr>
              <a:t>Note amount of funds allocated</a:t>
            </a:r>
          </a:p>
          <a:p>
            <a:r>
              <a:rPr lang="en-US" dirty="0">
                <a:solidFill>
                  <a:srgbClr val="FF0000"/>
                </a:solidFill>
              </a:rPr>
              <a:t>Note if funds are recurring or one-time</a:t>
            </a:r>
          </a:p>
          <a:p>
            <a:r>
              <a:rPr lang="en-US" dirty="0">
                <a:solidFill>
                  <a:srgbClr val="FF0000"/>
                </a:solidFill>
              </a:rPr>
              <a:t>(In future years, outline the impact of the work/what has changed as a result of the efforts)</a:t>
            </a:r>
          </a:p>
        </p:txBody>
      </p:sp>
    </p:spTree>
    <p:extLst>
      <p:ext uri="{BB962C8B-B14F-4D97-AF65-F5344CB8AC3E}">
        <p14:creationId xmlns:p14="http://schemas.microsoft.com/office/powerpoint/2010/main" val="2664216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D5974-2D39-5562-001F-7890DF18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1A4D1-E168-3329-D26C-BC90BE6FA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State activity/strategy being funded</a:t>
            </a:r>
          </a:p>
          <a:p>
            <a:r>
              <a:rPr lang="en-US" dirty="0">
                <a:solidFill>
                  <a:srgbClr val="FF0000"/>
                </a:solidFill>
              </a:rPr>
              <a:t>Outline the proposed impact or goal of the funding</a:t>
            </a:r>
          </a:p>
          <a:p>
            <a:r>
              <a:rPr lang="en-US" dirty="0">
                <a:solidFill>
                  <a:srgbClr val="FF0000"/>
                </a:solidFill>
              </a:rPr>
              <a:t>Outline the target audience of the activity/strategy</a:t>
            </a:r>
          </a:p>
          <a:p>
            <a:r>
              <a:rPr lang="en-US" dirty="0">
                <a:solidFill>
                  <a:srgbClr val="FF0000"/>
                </a:solidFill>
              </a:rPr>
              <a:t>Note amount of funds allocated</a:t>
            </a:r>
          </a:p>
          <a:p>
            <a:r>
              <a:rPr lang="en-US" dirty="0">
                <a:solidFill>
                  <a:srgbClr val="FF0000"/>
                </a:solidFill>
              </a:rPr>
              <a:t>Note if funds are recurring or one-time</a:t>
            </a:r>
          </a:p>
          <a:p>
            <a:r>
              <a:rPr lang="en-US" dirty="0">
                <a:solidFill>
                  <a:srgbClr val="FF0000"/>
                </a:solidFill>
              </a:rPr>
              <a:t>(In future years, outline the impact of the work/what has changed as a result of the efforts)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039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D5974-2D39-5562-001F-7890DF18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1A4D1-E168-3329-D26C-BC90BE6FA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State activity/strategy being funded</a:t>
            </a:r>
          </a:p>
          <a:p>
            <a:r>
              <a:rPr lang="en-US" dirty="0">
                <a:solidFill>
                  <a:srgbClr val="FF0000"/>
                </a:solidFill>
              </a:rPr>
              <a:t>Outline the proposed impact or goal of the funding</a:t>
            </a:r>
          </a:p>
          <a:p>
            <a:r>
              <a:rPr lang="en-US" dirty="0">
                <a:solidFill>
                  <a:srgbClr val="FF0000"/>
                </a:solidFill>
              </a:rPr>
              <a:t>Outline the target audience of the activity/strategy</a:t>
            </a:r>
          </a:p>
          <a:p>
            <a:r>
              <a:rPr lang="en-US" dirty="0">
                <a:solidFill>
                  <a:srgbClr val="FF0000"/>
                </a:solidFill>
              </a:rPr>
              <a:t>Note amount of funds allocated</a:t>
            </a:r>
          </a:p>
          <a:p>
            <a:r>
              <a:rPr lang="en-US" dirty="0">
                <a:solidFill>
                  <a:srgbClr val="FF0000"/>
                </a:solidFill>
              </a:rPr>
              <a:t>Note if funds are recurring or one-time</a:t>
            </a:r>
          </a:p>
          <a:p>
            <a:r>
              <a:rPr lang="en-US" dirty="0">
                <a:solidFill>
                  <a:srgbClr val="FF0000"/>
                </a:solidFill>
              </a:rPr>
              <a:t>(In future years, outline the impact of the work/what has changed as a result of the efforts)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155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D5974-2D39-5562-001F-7890DF18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1A4D1-E168-3329-D26C-BC90BE6FA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State activity/strategy being funded</a:t>
            </a:r>
          </a:p>
          <a:p>
            <a:r>
              <a:rPr lang="en-US" dirty="0">
                <a:solidFill>
                  <a:srgbClr val="FF0000"/>
                </a:solidFill>
              </a:rPr>
              <a:t>Outline the proposed impact or goal of the funding</a:t>
            </a:r>
          </a:p>
          <a:p>
            <a:r>
              <a:rPr lang="en-US" dirty="0">
                <a:solidFill>
                  <a:srgbClr val="FF0000"/>
                </a:solidFill>
              </a:rPr>
              <a:t>Outline the target audience of the activity/strategy</a:t>
            </a:r>
          </a:p>
          <a:p>
            <a:r>
              <a:rPr lang="en-US" dirty="0">
                <a:solidFill>
                  <a:srgbClr val="FF0000"/>
                </a:solidFill>
              </a:rPr>
              <a:t>Note amount of funds allocated</a:t>
            </a:r>
          </a:p>
          <a:p>
            <a:r>
              <a:rPr lang="en-US" dirty="0">
                <a:solidFill>
                  <a:srgbClr val="FF0000"/>
                </a:solidFill>
              </a:rPr>
              <a:t>Note if funds are recurring or one-time</a:t>
            </a:r>
          </a:p>
          <a:p>
            <a:r>
              <a:rPr lang="en-US" dirty="0">
                <a:solidFill>
                  <a:srgbClr val="FF0000"/>
                </a:solidFill>
              </a:rPr>
              <a:t>(In future years, outline the impact of the work/what has changed as a result of the efforts)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3155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D5974-2D39-5562-001F-7890DF18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1A4D1-E168-3329-D26C-BC90BE6FA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State activity/strategy being funded</a:t>
            </a:r>
          </a:p>
          <a:p>
            <a:r>
              <a:rPr lang="en-US" dirty="0">
                <a:solidFill>
                  <a:srgbClr val="FF0000"/>
                </a:solidFill>
              </a:rPr>
              <a:t>Outline the proposed impact or goal of the funding</a:t>
            </a:r>
          </a:p>
          <a:p>
            <a:r>
              <a:rPr lang="en-US" dirty="0">
                <a:solidFill>
                  <a:srgbClr val="FF0000"/>
                </a:solidFill>
              </a:rPr>
              <a:t>Outline the target audience of the activity/strategy</a:t>
            </a:r>
          </a:p>
          <a:p>
            <a:r>
              <a:rPr lang="en-US" dirty="0">
                <a:solidFill>
                  <a:srgbClr val="FF0000"/>
                </a:solidFill>
              </a:rPr>
              <a:t>Note amount of funds allocated</a:t>
            </a:r>
          </a:p>
          <a:p>
            <a:r>
              <a:rPr lang="en-US" dirty="0">
                <a:solidFill>
                  <a:srgbClr val="FF0000"/>
                </a:solidFill>
              </a:rPr>
              <a:t>Note if funds are recurring or one-time</a:t>
            </a:r>
          </a:p>
          <a:p>
            <a:r>
              <a:rPr lang="en-US" dirty="0">
                <a:solidFill>
                  <a:srgbClr val="FF0000"/>
                </a:solidFill>
              </a:rPr>
              <a:t>(In future years, outline the impact of the work/what has changed as a result of the efforts)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0226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ECDBA-34E2-E4F3-5A7A-C138ADA0D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F5E69-DF08-E2D3-56F6-61930A38C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Outline next steps associated with planning for, or utilization of, opioid settlement funds</a:t>
            </a:r>
          </a:p>
        </p:txBody>
      </p:sp>
    </p:spTree>
    <p:extLst>
      <p:ext uri="{BB962C8B-B14F-4D97-AF65-F5344CB8AC3E}">
        <p14:creationId xmlns:p14="http://schemas.microsoft.com/office/powerpoint/2010/main" val="29917197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4E35-A217-CBE5-0A0D-4AEE9FE48A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C86FF1-8661-0BC1-4030-788481C7C8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007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CC79289-9760-D95C-D1EC-1B68717DA1DD}"/>
              </a:ext>
            </a:extLst>
          </p:cNvPr>
          <p:cNvSpPr txBox="1">
            <a:spLocks/>
          </p:cNvSpPr>
          <p:nvPr/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Contact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185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8B12F-E800-E139-B4EF-FFCD184EF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County-Specific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99293-1012-FD4F-83D5-B73CC2C95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40835"/>
            <a:ext cx="8595360" cy="43513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Provide county-specific data around</a:t>
            </a:r>
          </a:p>
          <a:p>
            <a:pPr lvl="1"/>
            <a:r>
              <a:rPr lang="en-US" dirty="0">
                <a:solidFill>
                  <a:srgbClr val="FF0000"/>
                </a:solidFill>
                <a:effectLst/>
              </a:rPr>
              <a:t>Number of overdose fatal</a:t>
            </a:r>
            <a:r>
              <a:rPr lang="en-US" dirty="0">
                <a:solidFill>
                  <a:srgbClr val="FF0000"/>
                </a:solidFill>
              </a:rPr>
              <a:t>ities</a:t>
            </a:r>
          </a:p>
          <a:p>
            <a:pPr lvl="1"/>
            <a:r>
              <a:rPr lang="en-US" dirty="0">
                <a:solidFill>
                  <a:srgbClr val="FF0000"/>
                </a:solidFill>
                <a:effectLst/>
              </a:rPr>
              <a:t>Number of non-fa</a:t>
            </a:r>
            <a:r>
              <a:rPr lang="en-US" dirty="0">
                <a:solidFill>
                  <a:srgbClr val="FF0000"/>
                </a:solidFill>
              </a:rPr>
              <a:t>tal overdoses</a:t>
            </a:r>
          </a:p>
          <a:p>
            <a:pPr lvl="1"/>
            <a:r>
              <a:rPr lang="en-US" dirty="0">
                <a:solidFill>
                  <a:srgbClr val="FF0000"/>
                </a:solidFill>
                <a:effectLst/>
              </a:rPr>
              <a:t>Number of EMS responses to possible overdoses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Number of ED visits for overdose</a:t>
            </a:r>
          </a:p>
          <a:p>
            <a:pPr lvl="1"/>
            <a:r>
              <a:rPr lang="en-US" dirty="0">
                <a:solidFill>
                  <a:srgbClr val="FF0000"/>
                </a:solidFill>
                <a:effectLst/>
              </a:rPr>
              <a:t>Number of hospital admissions for overdose</a:t>
            </a:r>
          </a:p>
          <a:p>
            <a:pPr lvl="1"/>
            <a:r>
              <a:rPr lang="en-US" dirty="0">
                <a:solidFill>
                  <a:srgbClr val="FF0000"/>
                </a:solidFill>
                <a:effectLst/>
              </a:rPr>
              <a:t>Number of pres</a:t>
            </a:r>
            <a:r>
              <a:rPr lang="en-US" dirty="0">
                <a:solidFill>
                  <a:srgbClr val="FF0000"/>
                </a:solidFill>
              </a:rPr>
              <a:t>criptions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Number of people presenting in the jail with a need for SUD treatment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Number of people treated for SUD within the jail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Number of people accessing local SSP(s)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Other relevant data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01251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69098-80E8-ABC2-8E23-70D6B43B9C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Opioid Settlements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1E76A7-394B-9317-9866-5D81499D71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23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CA10E-2D3D-7245-C187-571002CE8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Opioid Settlements Overview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B33E4-1BDF-C00D-B1D5-35DB4F352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Total estimated funds coming to Michigan - </a:t>
            </a:r>
            <a:r>
              <a:rPr lang="en-US" sz="2000" b="1"/>
              <a:t>$1,572,482,366</a:t>
            </a:r>
          </a:p>
          <a:p>
            <a:pPr lvl="1"/>
            <a:r>
              <a:rPr lang="en-US" sz="1800"/>
              <a:t>Total estimated state share - </a:t>
            </a:r>
            <a:r>
              <a:rPr lang="en-US" sz="2000" b="1"/>
              <a:t>$847,440,366</a:t>
            </a:r>
          </a:p>
          <a:p>
            <a:pPr lvl="1"/>
            <a:r>
              <a:rPr lang="en-US" sz="1800"/>
              <a:t>Total estimated subdivision share - </a:t>
            </a:r>
            <a:r>
              <a:rPr lang="en-US" sz="2000" b="1"/>
              <a:t>$725,042,000 </a:t>
            </a:r>
          </a:p>
          <a:p>
            <a:pPr lvl="1"/>
            <a:r>
              <a:rPr lang="en-US" sz="1800"/>
              <a:t>Estimated totals from settlements with:</a:t>
            </a:r>
          </a:p>
          <a:p>
            <a:pPr lvl="2"/>
            <a:r>
              <a:rPr lang="en-US" sz="1800"/>
              <a:t>Distributors (McKesson, Cardinal Health, and AmerisourceBergen)</a:t>
            </a:r>
          </a:p>
          <a:p>
            <a:pPr lvl="2"/>
            <a:r>
              <a:rPr lang="en-US" sz="1800"/>
              <a:t>J&amp;J</a:t>
            </a:r>
          </a:p>
          <a:p>
            <a:pPr lvl="2"/>
            <a:r>
              <a:rPr lang="en-US" sz="1800"/>
              <a:t>Walgreens</a:t>
            </a:r>
          </a:p>
          <a:p>
            <a:pPr lvl="2"/>
            <a:r>
              <a:rPr lang="en-US" sz="1800"/>
              <a:t>CVS</a:t>
            </a:r>
          </a:p>
          <a:p>
            <a:pPr lvl="2"/>
            <a:r>
              <a:rPr lang="en-US" sz="1800"/>
              <a:t>Teva</a:t>
            </a:r>
          </a:p>
          <a:p>
            <a:pPr lvl="2"/>
            <a:r>
              <a:rPr lang="en-US" sz="1800"/>
              <a:t>Allergan</a:t>
            </a:r>
          </a:p>
          <a:p>
            <a:pPr lvl="2"/>
            <a:r>
              <a:rPr lang="en-US" sz="1800"/>
              <a:t>McKinsey &amp; Co.</a:t>
            </a:r>
          </a:p>
          <a:p>
            <a:pPr lvl="2"/>
            <a:r>
              <a:rPr lang="en-US" sz="1800"/>
              <a:t>Mallinckrodt</a:t>
            </a:r>
          </a:p>
          <a:p>
            <a:pPr lvl="2"/>
            <a:r>
              <a:rPr lang="en-US" sz="1800"/>
              <a:t>Meijer</a:t>
            </a:r>
          </a:p>
          <a:p>
            <a:endParaRPr lang="en-US" b="1" dirty="0"/>
          </a:p>
        </p:txBody>
      </p:sp>
      <p:pic>
        <p:nvPicPr>
          <p:cNvPr id="9" name="Picture 8" descr="A black and yellow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0E91D8B5-5EE7-7116-E041-57B1739FD3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187" y="3876883"/>
            <a:ext cx="4423656" cy="253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994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8B12F-E800-E139-B4EF-FFCD184EF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J&amp;J and Distributors Settlements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99293-1012-FD4F-83D5-B73CC2C95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40835"/>
            <a:ext cx="8595360" cy="4351337"/>
          </a:xfrm>
        </p:spPr>
        <p:txBody>
          <a:bodyPr>
            <a:normAutofit/>
          </a:bodyPr>
          <a:lstStyle/>
          <a:p>
            <a:r>
              <a:rPr lang="en-US" dirty="0"/>
              <a:t>The state of Michigan is slated to receive nearly $776 million over 18 years from two settlements, Distributors (McKesson, Cardinal Health and AmerisourceBergen) and J&amp;J </a:t>
            </a:r>
          </a:p>
          <a:p>
            <a:r>
              <a:rPr lang="en-US" dirty="0"/>
              <a:t>50% of the settlement amount will be sent directly to county and local governments</a:t>
            </a:r>
          </a:p>
          <a:p>
            <a:r>
              <a:rPr lang="en-US" dirty="0">
                <a:effectLst/>
                <a:ea typeface="Times New Roman" panose="02020603050405020304" pitchFamily="18" charset="0"/>
              </a:rPr>
              <a:t>Allocation percentages can be found in Exhibit A of the </a:t>
            </a:r>
            <a:r>
              <a:rPr lang="en-US" u="sng" dirty="0">
                <a:solidFill>
                  <a:srgbClr val="0070C0"/>
                </a:solidFill>
                <a:effectLst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Michigan State-Subdivision Agreement for Allocation of Distributor Settlement Agreement and Janssen Settlement Agreement</a:t>
            </a:r>
            <a:endParaRPr lang="en-US" u="sng" dirty="0">
              <a:solidFill>
                <a:srgbClr val="0070C0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dirty="0"/>
              <a:t>Distribution to subdivisions began on January 31, 2023</a:t>
            </a:r>
          </a:p>
          <a:p>
            <a:r>
              <a:rPr lang="en-US" dirty="0"/>
              <a:t>Bi-annual reporting on non-opioid remediation activities</a:t>
            </a:r>
          </a:p>
          <a:p>
            <a:r>
              <a:rPr lang="en-US" dirty="0"/>
              <a:t>Tribal settlements are separate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C277F3-3D61-3339-312F-CFCD4DEB3635}"/>
              </a:ext>
            </a:extLst>
          </p:cNvPr>
          <p:cNvSpPr txBox="1"/>
          <p:nvPr/>
        </p:nvSpPr>
        <p:spPr>
          <a:xfrm>
            <a:off x="295422" y="6428935"/>
            <a:ext cx="10576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3"/>
              </a:rPr>
              <a:t>Opioid Settlement Resource Center - The Michigan Association of Counties (micounties.org)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47255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8B12F-E800-E139-B4EF-FFCD184EF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Pharmacy and Manufacturer Settlements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99293-1012-FD4F-83D5-B73CC2C95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040835"/>
            <a:ext cx="8595360" cy="44514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Expected to bring in around $735 million to Michigan </a:t>
            </a:r>
          </a:p>
          <a:p>
            <a:r>
              <a:rPr lang="en-US" dirty="0"/>
              <a:t>Sign-on for settlements with CVS, Walmart, Allergan and Teva are complete</a:t>
            </a:r>
          </a:p>
          <a:p>
            <a:r>
              <a:rPr lang="en-US" dirty="0"/>
              <a:t>Local subdivision sign-on for Walgreens settlement has not started</a:t>
            </a:r>
          </a:p>
          <a:p>
            <a:r>
              <a:rPr lang="en-US" dirty="0"/>
              <a:t>50% of the settlement amount will be sent directly to county and local governments</a:t>
            </a:r>
          </a:p>
          <a:p>
            <a:r>
              <a:rPr lang="en-US" dirty="0"/>
              <a:t>Distribution has not started</a:t>
            </a:r>
          </a:p>
          <a:p>
            <a:r>
              <a:rPr lang="en-US" dirty="0"/>
              <a:t>Bi-annual reporting on non-opioid remediation activities</a:t>
            </a:r>
          </a:p>
          <a:p>
            <a:r>
              <a:rPr lang="en-US" dirty="0"/>
              <a:t>Tribal settlements are separate</a:t>
            </a:r>
          </a:p>
          <a:p>
            <a:endParaRPr lang="en-US" dirty="0"/>
          </a:p>
          <a:p>
            <a:r>
              <a:rPr lang="en-US" dirty="0"/>
              <a:t>Meijer is a separate, non-national, settlement for which 4 counties, 3 cities, and 6 townships received funds during the summer of 2023</a:t>
            </a:r>
          </a:p>
          <a:p>
            <a:pPr lvl="1"/>
            <a:r>
              <a:rPr lang="en-US" dirty="0"/>
              <a:t>No reporting requirements or specified allowable 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C277F3-3D61-3339-312F-CFCD4DEB3635}"/>
              </a:ext>
            </a:extLst>
          </p:cNvPr>
          <p:cNvSpPr txBox="1"/>
          <p:nvPr/>
        </p:nvSpPr>
        <p:spPr>
          <a:xfrm>
            <a:off x="295422" y="6428935"/>
            <a:ext cx="10576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2"/>
              </a:rPr>
              <a:t>Opioid Settlement Resource Center - The Michigan Association of Counties (micounties.org)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2854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7A3B9-65AE-26C7-78C9-A4703AF3F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Settlements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BAC80-E953-EBBB-6F20-19ED3A5D9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954635"/>
            <a:ext cx="8595360" cy="435133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Settlements pursuing bankruptcy plans</a:t>
            </a:r>
          </a:p>
          <a:p>
            <a:pPr lvl="1"/>
            <a:r>
              <a:rPr lang="en-US" sz="1800" dirty="0"/>
              <a:t>Mallinckrodt is expected to bring in $37 million to Michigan</a:t>
            </a:r>
          </a:p>
          <a:p>
            <a:pPr lvl="2"/>
            <a:r>
              <a:rPr lang="en-US" sz="1800" dirty="0"/>
              <a:t>First payments made in May 2023</a:t>
            </a:r>
          </a:p>
          <a:p>
            <a:pPr lvl="2"/>
            <a:r>
              <a:rPr lang="en-US" sz="1800" dirty="0"/>
              <a:t>Potential to not receive all funds</a:t>
            </a:r>
          </a:p>
          <a:p>
            <a:pPr lvl="2"/>
            <a:r>
              <a:rPr lang="en-US" sz="1800" dirty="0"/>
              <a:t>30% to state/non-regional use</a:t>
            </a:r>
          </a:p>
          <a:p>
            <a:pPr lvl="2"/>
            <a:r>
              <a:rPr lang="en-US" sz="1800" dirty="0"/>
              <a:t>70% to regional use</a:t>
            </a:r>
          </a:p>
          <a:p>
            <a:pPr lvl="3"/>
            <a:r>
              <a:rPr lang="en-US" sz="1800" dirty="0"/>
              <a:t>5 counties with direct distribution of funds</a:t>
            </a:r>
          </a:p>
          <a:p>
            <a:pPr lvl="3"/>
            <a:r>
              <a:rPr lang="en-US" sz="1800" dirty="0"/>
              <a:t>Remaining funds allocated based on recommendations from Michigan Opioids Task Force</a:t>
            </a:r>
          </a:p>
          <a:p>
            <a:pPr lvl="2"/>
            <a:r>
              <a:rPr lang="en-US" sz="1800" dirty="0"/>
              <a:t>Annual activity and financial reporting required</a:t>
            </a:r>
          </a:p>
          <a:p>
            <a:pPr lvl="2"/>
            <a:r>
              <a:rPr lang="en-US" sz="18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Schedule A </a:t>
            </a:r>
            <a:r>
              <a:rPr lang="en-US" sz="1800" dirty="0"/>
              <a:t>outlines allowable uses of funds</a:t>
            </a:r>
          </a:p>
          <a:p>
            <a:pPr lvl="1"/>
            <a:r>
              <a:rPr lang="en-US" sz="1800" dirty="0"/>
              <a:t>Expected to take place in the future</a:t>
            </a:r>
          </a:p>
          <a:p>
            <a:pPr lvl="2"/>
            <a:r>
              <a:rPr lang="en-US" sz="1800" dirty="0"/>
              <a:t>Purdue Pharma</a:t>
            </a:r>
          </a:p>
          <a:p>
            <a:pPr lvl="2"/>
            <a:r>
              <a:rPr lang="en-US" sz="1800" dirty="0"/>
              <a:t>Endo </a:t>
            </a:r>
          </a:p>
          <a:p>
            <a:r>
              <a:rPr lang="en-US" dirty="0"/>
              <a:t>Distribution process, requirements on spending and reporting are will differ from other settlements</a:t>
            </a:r>
          </a:p>
        </p:txBody>
      </p:sp>
    </p:spTree>
    <p:extLst>
      <p:ext uri="{BB962C8B-B14F-4D97-AF65-F5344CB8AC3E}">
        <p14:creationId xmlns:p14="http://schemas.microsoft.com/office/powerpoint/2010/main" val="4283975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DF16-EF31-C432-8E8B-64A26E160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724131"/>
          </a:xfrm>
        </p:spPr>
        <p:txBody>
          <a:bodyPr/>
          <a:lstStyle/>
          <a:p>
            <a:r>
              <a:rPr lang="en-US" dirty="0"/>
              <a:t>MAC Settlement Dashboard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0AC3DB-7E38-B7C2-9840-1389C9B5FF20}"/>
              </a:ext>
            </a:extLst>
          </p:cNvPr>
          <p:cNvSpPr txBox="1"/>
          <p:nvPr/>
        </p:nvSpPr>
        <p:spPr>
          <a:xfrm>
            <a:off x="186431" y="6492240"/>
            <a:ext cx="65590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2"/>
              </a:rPr>
              <a:t>https://micounties.org/opioid-settlement-resource-center/</a:t>
            </a:r>
            <a:r>
              <a:rPr lang="en-US" sz="1200" dirty="0"/>
              <a:t> </a:t>
            </a:r>
          </a:p>
        </p:txBody>
      </p:sp>
      <p:pic>
        <p:nvPicPr>
          <p:cNvPr id="6" name="Content Placeholder 5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AFEFAB8B-5EF7-D8AD-E045-1A4BC5960B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955" y="1890569"/>
            <a:ext cx="8024934" cy="4514023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091FF6F-AA8B-9BBB-89F9-E4A5623B308C}"/>
              </a:ext>
            </a:extLst>
          </p:cNvPr>
          <p:cNvSpPr txBox="1"/>
          <p:nvPr/>
        </p:nvSpPr>
        <p:spPr>
          <a:xfrm>
            <a:off x="1269266" y="1433589"/>
            <a:ext cx="8367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Use MAC Dashboard to pull expected county funds</a:t>
            </a:r>
          </a:p>
        </p:txBody>
      </p:sp>
    </p:spTree>
    <p:extLst>
      <p:ext uri="{BB962C8B-B14F-4D97-AF65-F5344CB8AC3E}">
        <p14:creationId xmlns:p14="http://schemas.microsoft.com/office/powerpoint/2010/main" val="55561797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5831</TotalTime>
  <Words>1166</Words>
  <Application>Microsoft Office PowerPoint</Application>
  <PresentationFormat>Widescreen</PresentationFormat>
  <Paragraphs>164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Century Schoolbook</vt:lpstr>
      <vt:lpstr>Symbol</vt:lpstr>
      <vt:lpstr>Wingdings 2</vt:lpstr>
      <vt:lpstr>View</vt:lpstr>
      <vt:lpstr>Michigan County  Opioid Settlement Funds PowerPoint Template</vt:lpstr>
      <vt:lpstr>Scope of Substance Use</vt:lpstr>
      <vt:lpstr>County-Specific Data</vt:lpstr>
      <vt:lpstr>Opioid Settlements</vt:lpstr>
      <vt:lpstr>Opioid Settlements Overview</vt:lpstr>
      <vt:lpstr>J&amp;J and Distributors Settlements</vt:lpstr>
      <vt:lpstr>Pharmacy and Manufacturer Settlements</vt:lpstr>
      <vt:lpstr>Additional Settlements</vt:lpstr>
      <vt:lpstr>MAC Settlement Dashboard</vt:lpstr>
      <vt:lpstr>County Settlement Background</vt:lpstr>
      <vt:lpstr>Strategies for Spending</vt:lpstr>
      <vt:lpstr>Exhibit E Overview – Core Strategies</vt:lpstr>
      <vt:lpstr>Exhibit E Overview – Approved Uses</vt:lpstr>
      <vt:lpstr>Exhibit E Overview – Approved Uses</vt:lpstr>
      <vt:lpstr>Exhibit E Overview – Approved Uses</vt:lpstr>
      <vt:lpstr>Steps for Spending</vt:lpstr>
      <vt:lpstr>Stakeholder Engagement</vt:lpstr>
      <vt:lpstr>Local Data &amp; Information</vt:lpstr>
      <vt:lpstr>Process</vt:lpstr>
      <vt:lpstr>Monitoring &amp; Accountability</vt:lpstr>
      <vt:lpstr>County Spending</vt:lpstr>
      <vt:lpstr>Strategy 1</vt:lpstr>
      <vt:lpstr>Strategy 2</vt:lpstr>
      <vt:lpstr>Strategy 3</vt:lpstr>
      <vt:lpstr>Strategy 4</vt:lpstr>
      <vt:lpstr>Strategy 5</vt:lpstr>
      <vt:lpstr>Next Steps</vt:lpstr>
      <vt:lpstr>Questions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Opioid Settlement Funds Planning &amp; Capacity-building</dc:title>
  <dc:creator>Amy Dolinky</dc:creator>
  <cp:lastModifiedBy>Amy Dolinky</cp:lastModifiedBy>
  <cp:revision>43</cp:revision>
  <dcterms:created xsi:type="dcterms:W3CDTF">2022-11-07T13:45:29Z</dcterms:created>
  <dcterms:modified xsi:type="dcterms:W3CDTF">2023-07-12T12:49:54Z</dcterms:modified>
</cp:coreProperties>
</file>